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Roboto" charset="1" panose="02000000000000000000"/>
      <p:regular r:id="rId14"/>
    </p:embeddedFont>
    <p:embeddedFont>
      <p:font typeface="TT Commons Pro" charset="1" panose="020B0103030102020204"/>
      <p:regular r:id="rId15"/>
    </p:embeddedFont>
    <p:embeddedFont>
      <p:font typeface="Roboto Bold" charset="1" panose="02000000000000000000"/>
      <p:regular r:id="rId16"/>
    </p:embeddedFont>
    <p:embeddedFont>
      <p:font typeface="TT Commons Pro Bold" charset="1" panose="020B0103030102020204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png>
</file>

<file path=ppt/media/image13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1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Relationship Id="rId4" Target="../media/image4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337666">
            <a:off x="-1883592" y="534262"/>
            <a:ext cx="18447884" cy="15081145"/>
          </a:xfrm>
          <a:custGeom>
            <a:avLst/>
            <a:gdLst/>
            <a:ahLst/>
            <a:cxnLst/>
            <a:rect r="r" b="b" t="t" l="l"/>
            <a:pathLst>
              <a:path h="15081145" w="18447884">
                <a:moveTo>
                  <a:pt x="0" y="0"/>
                </a:moveTo>
                <a:lnTo>
                  <a:pt x="18447883" y="0"/>
                </a:lnTo>
                <a:lnTo>
                  <a:pt x="18447883" y="15081145"/>
                </a:lnTo>
                <a:lnTo>
                  <a:pt x="0" y="150811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3155649"/>
            <a:ext cx="16230600" cy="3773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050"/>
              </a:lnSpc>
            </a:pPr>
            <a:r>
              <a:rPr lang="en-US" sz="6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Разработка функциональной модели</a:t>
            </a:r>
          </a:p>
          <a:p>
            <a:pPr algn="l">
              <a:lnSpc>
                <a:spcPts val="10050"/>
              </a:lnSpc>
            </a:pPr>
            <a:r>
              <a:rPr lang="en-US" sz="67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АИС «Бюро проката яхт Сан-Хуан»</a:t>
            </a:r>
          </a:p>
          <a:p>
            <a:pPr algn="l">
              <a:lnSpc>
                <a:spcPts val="10050"/>
              </a:lnSpc>
            </a:pP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2259405" y="7288044"/>
            <a:ext cx="4999895" cy="1970256"/>
          </a:xfrm>
          <a:custGeom>
            <a:avLst/>
            <a:gdLst/>
            <a:ahLst/>
            <a:cxnLst/>
            <a:rect r="r" b="b" t="t" l="l"/>
            <a:pathLst>
              <a:path h="1970256" w="4999895">
                <a:moveTo>
                  <a:pt x="0" y="0"/>
                </a:moveTo>
                <a:lnTo>
                  <a:pt x="4999895" y="0"/>
                </a:lnTo>
                <a:lnTo>
                  <a:pt x="4999895" y="1970256"/>
                </a:lnTo>
                <a:lnTo>
                  <a:pt x="0" y="197025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7989810"/>
            <a:ext cx="10955772" cy="19359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17"/>
              </a:lnSpc>
            </a:pPr>
            <a:r>
              <a:rPr lang="en-US" sz="365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Выполнил: Ковалев Глеб, группа К3241</a:t>
            </a:r>
          </a:p>
          <a:p>
            <a:pPr algn="l">
              <a:lnSpc>
                <a:spcPts val="5117"/>
              </a:lnSpc>
            </a:pPr>
            <a:r>
              <a:rPr lang="en-US" sz="3655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Преподаватель: Говорова Марина Михайловна</a:t>
            </a:r>
          </a:p>
          <a:p>
            <a:pPr algn="l" marL="0" indent="0" lvl="0">
              <a:lnSpc>
                <a:spcPts val="5117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0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 "/>
          <p:cNvSpPr/>
          <p:nvPr/>
        </p:nvSpPr>
        <p:spPr>
          <a:xfrm flipH="false" flipV="false" rot="0">
            <a:off x="-3076792" y="3699120"/>
            <a:ext cx="13938055" cy="13938055"/>
          </a:xfrm>
          <a:custGeom>
            <a:avLst/>
            <a:gdLst/>
            <a:ahLst/>
            <a:cxnLst/>
            <a:rect r="r" b="b" t="t" l="l"/>
            <a:pathLst>
              <a:path h="13938055" w="13938055">
                <a:moveTo>
                  <a:pt x="0" y="0"/>
                </a:moveTo>
                <a:lnTo>
                  <a:pt x="13938055" y="0"/>
                </a:lnTo>
                <a:lnTo>
                  <a:pt x="13938055" y="13938055"/>
                </a:lnTo>
                <a:lnTo>
                  <a:pt x="0" y="1393805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74204" y="3084800"/>
            <a:ext cx="13139592" cy="4117399"/>
            <a:chOff x="0" y="0"/>
            <a:chExt cx="17519456" cy="548986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19075"/>
              <a:ext cx="17519456" cy="16821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7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ПРЕДМЕТНАЯ ОБЛАСТЬ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1710557"/>
              <a:ext cx="17519456" cy="3779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Бюро проката</a:t>
              </a:r>
              <a:r>
                <a:rPr lang="en-US" sz="35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 яхт «Сан-Хуан» занимается арендой парусных яхт от имени владельцев, учитывает инвентарь яхт, контролирует обслуживание и ремонт, ведет базу клиентов и организует работу персонала.</a:t>
              </a:r>
            </a:p>
            <a:p>
              <a:pPr algn="ctr">
                <a:lnSpc>
                  <a:spcPts val="4550"/>
                </a:lnSpc>
              </a:pP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E2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glowing gradient brush stroke"/>
          <p:cNvSpPr/>
          <p:nvPr/>
        </p:nvSpPr>
        <p:spPr>
          <a:xfrm flipH="false" flipV="false" rot="0">
            <a:off x="-6410564" y="1709417"/>
            <a:ext cx="15350424" cy="15350424"/>
          </a:xfrm>
          <a:custGeom>
            <a:avLst/>
            <a:gdLst/>
            <a:ahLst/>
            <a:cxnLst/>
            <a:rect r="r" b="b" t="t" l="l"/>
            <a:pathLst>
              <a:path h="15350424" w="15350424">
                <a:moveTo>
                  <a:pt x="0" y="0"/>
                </a:moveTo>
                <a:lnTo>
                  <a:pt x="15350424" y="0"/>
                </a:lnTo>
                <a:lnTo>
                  <a:pt x="15350424" y="15350424"/>
                </a:lnTo>
                <a:lnTo>
                  <a:pt x="0" y="153504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 rounded gradient shape"/>
          <p:cNvSpPr/>
          <p:nvPr/>
        </p:nvSpPr>
        <p:spPr>
          <a:xfrm flipH="false" flipV="false" rot="0">
            <a:off x="10019297" y="1028700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 descr="a rounded gradient shape"/>
          <p:cNvSpPr/>
          <p:nvPr/>
        </p:nvSpPr>
        <p:spPr>
          <a:xfrm flipH="false" flipV="false" rot="0">
            <a:off x="10019297" y="2449398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8"/>
                </a:lnTo>
                <a:lnTo>
                  <a:pt x="0" y="10642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 descr="a rounded gradient shape"/>
          <p:cNvSpPr/>
          <p:nvPr/>
        </p:nvSpPr>
        <p:spPr>
          <a:xfrm flipH="false" flipV="false" rot="0">
            <a:off x="10019297" y="3868623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8"/>
                </a:lnTo>
                <a:lnTo>
                  <a:pt x="0" y="106421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735417"/>
            <a:ext cx="7561317" cy="4226723"/>
            <a:chOff x="0" y="0"/>
            <a:chExt cx="10081756" cy="563563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219075"/>
              <a:ext cx="10081756" cy="16821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0800"/>
                </a:lnSpc>
              </a:pPr>
              <a:r>
                <a:rPr lang="en-US" sz="7200">
                  <a:solidFill>
                    <a:srgbClr val="000000"/>
                  </a:solidFill>
                  <a:latin typeface="Roboto"/>
                  <a:ea typeface="Roboto"/>
                  <a:cs typeface="Roboto"/>
                  <a:sym typeface="Roboto"/>
                </a:rPr>
                <a:t>ЦЕЛИ И ЗАДАЧИ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856322"/>
              <a:ext cx="10081756" cy="377930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TT Commons Pro"/>
                  <a:ea typeface="TT Commons Pro"/>
                  <a:cs typeface="TT Commons Pro"/>
                  <a:sym typeface="TT Commons Pro"/>
                </a:rPr>
                <a:t>Цель проекта: проектирование функциональной модели АИС для автоматизации работы бюро проката яхт «Сан-Хуан».</a:t>
              </a:r>
            </a:p>
            <a:p>
              <a:pPr algn="l">
                <a:lnSpc>
                  <a:spcPts val="4550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405100" y="1294109"/>
            <a:ext cx="58542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Определить назначение ИС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1405100" y="2467157"/>
            <a:ext cx="58542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Выделить основной процесс и внешние сущности  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405100" y="4134032"/>
            <a:ext cx="58542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Определить потоки данных</a:t>
            </a:r>
          </a:p>
        </p:txBody>
      </p:sp>
      <p:sp>
        <p:nvSpPr>
          <p:cNvPr name="Freeform 12" id="12" descr="a rounded gradient shape"/>
          <p:cNvSpPr/>
          <p:nvPr/>
        </p:nvSpPr>
        <p:spPr>
          <a:xfrm flipH="false" flipV="false" rot="0">
            <a:off x="10047872" y="5285266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3" id="13" descr="a rounded gradient shape"/>
          <p:cNvSpPr/>
          <p:nvPr/>
        </p:nvSpPr>
        <p:spPr>
          <a:xfrm flipH="false" flipV="false" rot="0">
            <a:off x="10047872" y="6705964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4" id="14" descr="a rounded gradient shape"/>
          <p:cNvSpPr/>
          <p:nvPr/>
        </p:nvSpPr>
        <p:spPr>
          <a:xfrm flipH="false" flipV="false" rot="0">
            <a:off x="10047872" y="8125189"/>
            <a:ext cx="1064217" cy="1064217"/>
          </a:xfrm>
          <a:custGeom>
            <a:avLst/>
            <a:gdLst/>
            <a:ahLst/>
            <a:cxnLst/>
            <a:rect r="r" b="b" t="t" l="l"/>
            <a:pathLst>
              <a:path h="1064217" w="1064217">
                <a:moveTo>
                  <a:pt x="0" y="0"/>
                </a:moveTo>
                <a:lnTo>
                  <a:pt x="1064217" y="0"/>
                </a:lnTo>
                <a:lnTo>
                  <a:pt x="1064217" y="1064217"/>
                </a:lnTo>
                <a:lnTo>
                  <a:pt x="0" y="106421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1433675" y="5303024"/>
            <a:ext cx="58542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Построить контекстную диаграмму нулевого уровня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433675" y="6971373"/>
            <a:ext cx="5854200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Составить матрицу событий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1433675" y="8142948"/>
            <a:ext cx="5854200" cy="990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Разработать детализированную контекстную диаграмму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n icon of a lightbulb"/>
          <p:cNvSpPr/>
          <p:nvPr/>
        </p:nvSpPr>
        <p:spPr>
          <a:xfrm flipH="false" flipV="false" rot="0">
            <a:off x="8444112" y="3491158"/>
            <a:ext cx="715320" cy="910708"/>
          </a:xfrm>
          <a:custGeom>
            <a:avLst/>
            <a:gdLst/>
            <a:ahLst/>
            <a:cxnLst/>
            <a:rect r="r" b="b" t="t" l="l"/>
            <a:pathLst>
              <a:path h="910708" w="715320">
                <a:moveTo>
                  <a:pt x="0" y="0"/>
                </a:moveTo>
                <a:lnTo>
                  <a:pt x="715320" y="0"/>
                </a:lnTo>
                <a:lnTo>
                  <a:pt x="715320" y="910708"/>
                </a:lnTo>
                <a:lnTo>
                  <a:pt x="0" y="91070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 descr="an icon of a person with a tie"/>
          <p:cNvSpPr/>
          <p:nvPr/>
        </p:nvSpPr>
        <p:spPr>
          <a:xfrm flipH="false" flipV="false" rot="0">
            <a:off x="8372083" y="5143500"/>
            <a:ext cx="859377" cy="910708"/>
          </a:xfrm>
          <a:custGeom>
            <a:avLst/>
            <a:gdLst/>
            <a:ahLst/>
            <a:cxnLst/>
            <a:rect r="r" b="b" t="t" l="l"/>
            <a:pathLst>
              <a:path h="910708" w="859377">
                <a:moveTo>
                  <a:pt x="0" y="0"/>
                </a:moveTo>
                <a:lnTo>
                  <a:pt x="859378" y="0"/>
                </a:lnTo>
                <a:lnTo>
                  <a:pt x="859378" y="910708"/>
                </a:lnTo>
                <a:lnTo>
                  <a:pt x="0" y="91070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false" flipV="false" rot="0">
            <a:off x="-7047863" y="-2001311"/>
            <a:ext cx="14962533" cy="14438844"/>
          </a:xfrm>
          <a:custGeom>
            <a:avLst/>
            <a:gdLst/>
            <a:ahLst/>
            <a:cxnLst/>
            <a:rect r="r" b="b" t="t" l="l"/>
            <a:pathLst>
              <a:path h="14438844" w="14962533">
                <a:moveTo>
                  <a:pt x="0" y="0"/>
                </a:moveTo>
                <a:lnTo>
                  <a:pt x="14962532" y="0"/>
                </a:lnTo>
                <a:lnTo>
                  <a:pt x="14962532" y="14438844"/>
                </a:lnTo>
                <a:lnTo>
                  <a:pt x="0" y="14438844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9706432" y="3184512"/>
            <a:ext cx="7552868" cy="1485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Методология проектирования: структурный анализ с использованием контекстных диаграмм DFD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06432" y="5283623"/>
            <a:ext cx="7552868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Средства реализации: Figma, Canva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847725"/>
            <a:ext cx="6885969" cy="4234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МЕТОДЫ И СРЕДСТВА ВЫПОЛНЕНИЯ ПРОЕКТА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colorful gradient circle"/>
          <p:cNvSpPr/>
          <p:nvPr/>
        </p:nvSpPr>
        <p:spPr>
          <a:xfrm flipH="false" flipV="false" rot="0">
            <a:off x="-1595979" y="6699411"/>
            <a:ext cx="7175178" cy="7175178"/>
          </a:xfrm>
          <a:custGeom>
            <a:avLst/>
            <a:gdLst/>
            <a:ahLst/>
            <a:cxnLst/>
            <a:rect r="r" b="b" t="t" l="l"/>
            <a:pathLst>
              <a:path h="7175178" w="7175178">
                <a:moveTo>
                  <a:pt x="0" y="0"/>
                </a:moveTo>
                <a:lnTo>
                  <a:pt x="7175178" y="0"/>
                </a:lnTo>
                <a:lnTo>
                  <a:pt x="7175178" y="7175178"/>
                </a:lnTo>
                <a:lnTo>
                  <a:pt x="0" y="7175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674605" y="1028700"/>
            <a:ext cx="10584695" cy="8229600"/>
          </a:xfrm>
          <a:custGeom>
            <a:avLst/>
            <a:gdLst/>
            <a:ahLst/>
            <a:cxnLst/>
            <a:rect r="r" b="b" t="t" l="l"/>
            <a:pathLst>
              <a:path h="8229600" w="10584695">
                <a:moveTo>
                  <a:pt x="0" y="0"/>
                </a:moveTo>
                <a:lnTo>
                  <a:pt x="10584695" y="0"/>
                </a:lnTo>
                <a:lnTo>
                  <a:pt x="1058469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09108"/>
            <a:ext cx="6386467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КОНТЕКСТНАЯ</a:t>
            </a:r>
          </a:p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ДИАГРАММА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colorful gradient circle"/>
          <p:cNvSpPr/>
          <p:nvPr/>
        </p:nvSpPr>
        <p:spPr>
          <a:xfrm flipH="false" flipV="false" rot="0">
            <a:off x="-1595979" y="6699411"/>
            <a:ext cx="7175178" cy="7175178"/>
          </a:xfrm>
          <a:custGeom>
            <a:avLst/>
            <a:gdLst/>
            <a:ahLst/>
            <a:cxnLst/>
            <a:rect r="r" b="b" t="t" l="l"/>
            <a:pathLst>
              <a:path h="7175178" w="7175178">
                <a:moveTo>
                  <a:pt x="0" y="0"/>
                </a:moveTo>
                <a:lnTo>
                  <a:pt x="7175178" y="0"/>
                </a:lnTo>
                <a:lnTo>
                  <a:pt x="7175178" y="7175178"/>
                </a:lnTo>
                <a:lnTo>
                  <a:pt x="0" y="7175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5486400" y="1028700"/>
          <a:ext cx="11772900" cy="7410450"/>
        </p:xfrm>
        <a:graphic>
          <a:graphicData uri="http://schemas.openxmlformats.org/drawingml/2006/table">
            <a:tbl>
              <a:tblPr/>
              <a:tblGrid>
                <a:gridCol w="2354580"/>
                <a:gridCol w="2354580"/>
                <a:gridCol w="2354580"/>
                <a:gridCol w="2354580"/>
                <a:gridCol w="2354580"/>
              </a:tblGrid>
              <a:tr h="11297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Событие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Roboto Bold"/>
                          <a:ea typeface="Roboto Bold"/>
                          <a:cs typeface="Roboto Bold"/>
                          <a:sym typeface="Roboto Bold"/>
                        </a:rPr>
                        <a:t>Внешняя сущность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TT Commons Pro Bold"/>
                          <a:ea typeface="TT Commons Pro Bold"/>
                          <a:cs typeface="TT Commons Pro Bold"/>
                          <a:sym typeface="TT Commons Pro Bold"/>
                        </a:rPr>
                        <a:t>Входной поток данных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TT Commons Pro Bold"/>
                          <a:ea typeface="TT Commons Pro Bold"/>
                          <a:cs typeface="TT Commons Pro Bold"/>
                          <a:sym typeface="TT Commons Pro Bold"/>
                        </a:rPr>
                        <a:t>Процесс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 b="true">
                          <a:solidFill>
                            <a:srgbClr val="FFFFFF"/>
                          </a:solidFill>
                          <a:latin typeface="TT Commons Pro Bold"/>
                          <a:ea typeface="TT Commons Pro Bold"/>
                          <a:cs typeface="TT Commons Pro Bold"/>
                          <a:sym typeface="TT Commons Pro Bold"/>
                        </a:rPr>
                        <a:t>Исходной поток данных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91919"/>
                    </a:solidFill>
                  </a:tcPr>
                </a:tc>
              </a:tr>
              <a:tr h="11297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Поступление заявки на аренду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Клиенты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Заявка на аренду и данные клиента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Регистрация и обработка заявок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Данные о клиенте и заявке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97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Оплата аренды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Клиенты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Оплата аренды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Управление арендой яхт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Договор аренды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57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Выполнение ремонтных работ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Ремонтные доки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Указания по ремонту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Организация ремонта и обслуживания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Отчёт о ремонте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12975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Заказ инвентаря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Поставщики материалов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Запрос на покупку инвентаря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Контроль инвентаря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Отчет о готовности яхты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4570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Подбор и оплата персонала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Наемный персонал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Запрос на подбор </a:t>
                      </a:r>
                      <a:endParaRPr lang="en-US" sz="1100"/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персонала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Подбор персонала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520"/>
                        </a:lnSpc>
                        <a:defRPr/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Договор о указании</a:t>
                      </a:r>
                      <a:endParaRPr lang="en-US" sz="1100"/>
                    </a:p>
                    <a:p>
                      <a:pPr algn="ctr">
                        <a:lnSpc>
                          <a:spcPts val="2520"/>
                        </a:lnSpc>
                      </a:pPr>
                      <a:r>
                        <a:rPr lang="en-US" sz="1800">
                          <a:solidFill>
                            <a:srgbClr val="000000"/>
                          </a:solidFill>
                          <a:latin typeface="TT Commons Pro"/>
                          <a:ea typeface="TT Commons Pro"/>
                          <a:cs typeface="TT Commons Pro"/>
                          <a:sym typeface="TT Commons Pro"/>
                        </a:rPr>
                        <a:t>услуг</a:t>
                      </a:r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909108"/>
            <a:ext cx="6386467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МАТРИЦА СОБЫТИЙ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1E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colorful gradient circle"/>
          <p:cNvSpPr/>
          <p:nvPr/>
        </p:nvSpPr>
        <p:spPr>
          <a:xfrm flipH="false" flipV="false" rot="0">
            <a:off x="-1595979" y="6699411"/>
            <a:ext cx="7175178" cy="7175178"/>
          </a:xfrm>
          <a:custGeom>
            <a:avLst/>
            <a:gdLst/>
            <a:ahLst/>
            <a:cxnLst/>
            <a:rect r="r" b="b" t="t" l="l"/>
            <a:pathLst>
              <a:path h="7175178" w="7175178">
                <a:moveTo>
                  <a:pt x="0" y="0"/>
                </a:moveTo>
                <a:lnTo>
                  <a:pt x="7175178" y="0"/>
                </a:lnTo>
                <a:lnTo>
                  <a:pt x="7175178" y="7175178"/>
                </a:lnTo>
                <a:lnTo>
                  <a:pt x="0" y="71751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245285" y="1028700"/>
            <a:ext cx="12014015" cy="8229600"/>
          </a:xfrm>
          <a:custGeom>
            <a:avLst/>
            <a:gdLst/>
            <a:ahLst/>
            <a:cxnLst/>
            <a:rect r="r" b="b" t="t" l="l"/>
            <a:pathLst>
              <a:path h="8229600" w="12014015">
                <a:moveTo>
                  <a:pt x="0" y="0"/>
                </a:moveTo>
                <a:lnTo>
                  <a:pt x="12014015" y="0"/>
                </a:lnTo>
                <a:lnTo>
                  <a:pt x="12014015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909108"/>
            <a:ext cx="6386467" cy="2101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DFD-</a:t>
            </a:r>
          </a:p>
          <a:p>
            <a:pPr algn="l">
              <a:lnSpc>
                <a:spcPts val="8400"/>
              </a:lnSpc>
            </a:pPr>
            <a:r>
              <a:rPr lang="en-US" sz="5600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ДИАГРАММА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1E2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 descr="a colorful glowing gradient brush stroke "/>
          <p:cNvSpPr/>
          <p:nvPr/>
        </p:nvSpPr>
        <p:spPr>
          <a:xfrm flipH="false" flipV="false" rot="-8550296">
            <a:off x="5789713" y="-6055827"/>
            <a:ext cx="17658977" cy="14436213"/>
          </a:xfrm>
          <a:custGeom>
            <a:avLst/>
            <a:gdLst/>
            <a:ahLst/>
            <a:cxnLst/>
            <a:rect r="r" b="b" t="t" l="l"/>
            <a:pathLst>
              <a:path h="14436213" w="17658977">
                <a:moveTo>
                  <a:pt x="0" y="0"/>
                </a:moveTo>
                <a:lnTo>
                  <a:pt x="17658977" y="0"/>
                </a:lnTo>
                <a:lnTo>
                  <a:pt x="17658977" y="14436214"/>
                </a:lnTo>
                <a:lnTo>
                  <a:pt x="0" y="1443621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76000"/>
            </a:blip>
            <a:stretch>
              <a:fillRect l="0" t="0" r="0" b="0"/>
            </a:stretch>
          </a:blipFill>
        </p:spPr>
      </p:sp>
      <p:sp>
        <p:nvSpPr>
          <p:cNvPr name="Freeform 3" id="3" descr="a rounded gradient shape"/>
          <p:cNvSpPr/>
          <p:nvPr/>
        </p:nvSpPr>
        <p:spPr>
          <a:xfrm flipH="false" flipV="false" rot="0">
            <a:off x="-4063904" y="1759714"/>
            <a:ext cx="13938055" cy="13938055"/>
          </a:xfrm>
          <a:custGeom>
            <a:avLst/>
            <a:gdLst/>
            <a:ahLst/>
            <a:cxnLst/>
            <a:rect r="r" b="b" t="t" l="l"/>
            <a:pathLst>
              <a:path h="13938055" w="13938055">
                <a:moveTo>
                  <a:pt x="0" y="0"/>
                </a:moveTo>
                <a:lnTo>
                  <a:pt x="13938055" y="0"/>
                </a:lnTo>
                <a:lnTo>
                  <a:pt x="13938055" y="13938055"/>
                </a:lnTo>
                <a:lnTo>
                  <a:pt x="0" y="1393805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2024" y="4055322"/>
            <a:ext cx="13862053" cy="1297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7200">
                <a:solidFill>
                  <a:srgbClr val="000000"/>
                </a:solidFill>
                <a:latin typeface="TT Commons Pro"/>
                <a:ea typeface="TT Commons Pro"/>
                <a:cs typeface="TT Commons Pro"/>
                <a:sym typeface="TT Commons Pro"/>
              </a:rPr>
              <a:t>СПАСИБО ЗА ВНИМАНИЕ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DAGjT6YvmHQ</dc:identifier>
  <dcterms:modified xsi:type="dcterms:W3CDTF">2011-08-01T06:04:30Z</dcterms:modified>
  <cp:revision>1</cp:revision>
  <dc:title>Общее совещание</dc:title>
</cp:coreProperties>
</file>

<file path=docProps/thumbnail.jpeg>
</file>